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83" r:id="rId4"/>
    <p:sldId id="271" r:id="rId5"/>
    <p:sldId id="265" r:id="rId6"/>
    <p:sldId id="282" r:id="rId7"/>
    <p:sldId id="258" r:id="rId8"/>
    <p:sldId id="268" r:id="rId9"/>
    <p:sldId id="270" r:id="rId10"/>
    <p:sldId id="274" r:id="rId11"/>
    <p:sldId id="275" r:id="rId12"/>
    <p:sldId id="277" r:id="rId13"/>
    <p:sldId id="281" r:id="rId14"/>
    <p:sldId id="278" r:id="rId15"/>
    <p:sldId id="280" r:id="rId16"/>
    <p:sldId id="284" r:id="rId17"/>
    <p:sldId id="279" r:id="rId18"/>
    <p:sldId id="27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5838" autoAdjust="0"/>
  </p:normalViewPr>
  <p:slideViewPr>
    <p:cSldViewPr snapToGrid="0">
      <p:cViewPr varScale="1">
        <p:scale>
          <a:sx n="156" d="100"/>
          <a:sy n="156" d="100"/>
        </p:scale>
        <p:origin x="11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89164-2681-4D3D-A576-548BE6B2A4C0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C4D92-ABB7-474F-92A4-B036E067AF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562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HEX</a:t>
            </a:r>
            <a:r>
              <a:rPr lang="zh-CN" altLang="en-US" dirty="0"/>
              <a:t>数据就无脑选</a:t>
            </a:r>
            <a:r>
              <a:rPr lang="en-US" altLang="zh-CN" dirty="0" err="1"/>
              <a:t>ModbusRTU</a:t>
            </a:r>
            <a:r>
              <a:rPr lang="zh-CN" altLang="en-US" dirty="0"/>
              <a:t>，行就行，不行我也没办法</a:t>
            </a:r>
            <a:endParaRPr lang="en-US" altLang="zh-CN" dirty="0"/>
          </a:p>
          <a:p>
            <a:r>
              <a:rPr lang="zh-CN" altLang="en-US" dirty="0"/>
              <a:t>文本数据无脑选</a:t>
            </a:r>
            <a:r>
              <a:rPr lang="en-US" altLang="zh-CN" dirty="0"/>
              <a:t>CUSTOM_PRO</a:t>
            </a:r>
            <a:r>
              <a:rPr lang="zh-CN" altLang="en-US" dirty="0"/>
              <a:t>，万能协议，一定能搞定，但是规则比较多，要认真学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C4D92-ABB7-474F-92A4-B036E067AF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09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5DBCA7-028D-45DC-A7DD-BD4354683F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F7D8089-BEB4-4FBA-8C89-C2548DC60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9B293A2-FC83-43C8-803C-219F9A597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10CFCA-F48C-48FD-B40C-0636FFB6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D7D5C6C-1135-46E2-B0F0-5727869C7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061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F62641-2ACA-4933-AFE1-10F5E7464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CE30E97-3E7A-4B91-838B-8E1039C7F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E9D1FE-024B-42D6-AAD4-570916825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3B4E22-FA8C-4386-A2B0-ACAE2ACAE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706A98-2633-4F84-8540-DDA140864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884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8AD2E79-40E9-47BC-96E3-ABF136F87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3F26289-881B-43B2-88C6-56701D742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E4CF36-1D80-4A05-A7E0-5EDBDCE77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7AC488-9426-4B01-87B9-808504871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6D17D8-4E28-4BEC-8BB2-DBDEC116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107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7DFFB3-60D2-4E75-8D41-941EC7FF5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AF877A8-69F6-4811-B644-D66D6DF8B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2E032E-9C06-4B9C-9A82-D95E9B8FE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9BD60B-9549-4A2E-9E39-E14E56E0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FF0EFA-58C7-42F1-BA97-B1BFA2018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73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7C7DD9-E9B7-468F-8757-3C960501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F73DACE-B2C8-4AAC-92A1-28145793C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D2464E-856F-4E40-BD22-70DABECA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ECD5BE-C034-4AA5-B339-2B94E3AC1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761937-B60D-402A-997A-FB5981153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45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232DFF-9484-4F78-BFF6-F854868A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8D2B60-1D5D-4DAB-857C-19F80E76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C88949-8631-4776-B7C1-763A299D4D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1BF6666-FC96-4BDA-A90D-FB7390EF9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A115E67-1A64-468C-883F-2309567C6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066A60-0008-49E8-9FFF-E27F2F43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49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992B8D-4346-4C27-80C4-6B263C9C0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391BD6-4E34-46A5-9376-2A2D8978F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B9913B-EE0A-4BD0-B4E1-396EAA4B0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0CD4436-D775-41B4-AB27-EAB31C5F7D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8D82AC8-9E05-4FEE-B830-BDCF2B9F7C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8A8129B-5118-4221-BC16-A337ADEC4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12B85-C4C0-4C47-8996-D0FAAEE7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EF766C9-0C84-47CF-9655-42CC9B60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868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B6CC6A-6951-458D-9642-52BB7AC0B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9087716-328C-42A2-A63B-DA72D161F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DAF31CE-98DD-4903-927F-396F151E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ACDE94C-D49C-47AF-88B1-8D7FFA6CA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69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43D35E1-E0C8-4C85-97E1-E59F0ECE1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0D42B6C-7109-4B07-9EE5-7B51B48C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D2558DC-0714-4BE0-A90F-C7756CC53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48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51BA02-3CFD-43B5-A4B7-AF703D075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4EFBC2-1FD6-49BF-A7CA-5F2255D2C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4C8F337-3272-4DB2-A472-787D2BD83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942516A-092C-421F-A785-0DBCE3D13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0419CF-BB8F-40AD-B577-FAF959FB7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287BA9F-B33C-4CB9-A4A1-36D8D637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42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8208AC-D4BB-4CCB-AC78-509B66F57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4F6146B-2C5F-4AF2-80A3-FAC55BE8A7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25ED76D-2237-49E5-BB80-CA2552449A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63B00E-54D1-496B-95F3-C4FD7EC06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734F8A0-D7A5-4374-A91F-9BE62D50D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215DA-D040-4DF3-9092-05EDB87C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23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E91D8F2-3D21-41BA-9024-B76733B1D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D9CAC9-7B45-41A7-83CC-888B4F2E3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67608B-9D5D-4E01-8257-8EC2BEDA36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4E741-78B1-4D8A-AB5A-9CDE32F6D15F}" type="datetimeFigureOut">
              <a:rPr lang="zh-CN" altLang="en-US" smtClean="0"/>
              <a:t>2023/5/7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063F93-B865-4112-82F7-1B10FC608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5F82D0-06F2-4C7D-8062-79D27E292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E3D29-E499-4620-A9C4-924BFA002E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32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2D5C97-272A-430E-85AB-63FFDFEC20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纸飞机串口调试助手</a:t>
            </a:r>
            <a:br>
              <a:rPr lang="en-US" altLang="zh-CN" b="1" dirty="0"/>
            </a:br>
            <a:r>
              <a:rPr lang="zh-CN" altLang="en-US" b="1" dirty="0"/>
              <a:t>绘图讲解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2719EBC-B1D0-7B54-E162-757DBC7D2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149" y="3529935"/>
            <a:ext cx="2205702" cy="220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22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251961"/>
              </p:ext>
            </p:extLst>
          </p:nvPr>
        </p:nvGraphicFramePr>
        <p:xfrm>
          <a:off x="677177" y="342160"/>
          <a:ext cx="10983520" cy="438503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1561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TEXT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支持多窗口、多曲线绘图，要求为文本数据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15614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{</a:t>
                      </a:r>
                      <a:r>
                        <a:rPr lang="zh-CN" altLang="en-US" sz="2800" dirty="0"/>
                        <a:t>窗口名称</a:t>
                      </a:r>
                      <a:r>
                        <a:rPr lang="en-US" altLang="zh-CN" sz="2800" dirty="0"/>
                        <a:t>}</a:t>
                      </a:r>
                      <a:r>
                        <a:rPr lang="zh-CN" altLang="en-US" sz="2800" dirty="0"/>
                        <a:t>数据</a:t>
                      </a:r>
                      <a:r>
                        <a:rPr lang="en-US" altLang="zh-CN" sz="2800" dirty="0"/>
                        <a:t>\n</a:t>
                      </a:r>
                      <a:endParaRPr lang="zh-CN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20727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/>
                        <a:t>任意数据都可以分窗</a:t>
                      </a:r>
                      <a:endParaRPr lang="en-US" altLang="zh-CN" sz="2800" dirty="0"/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/>
                        <a:t>当数据为逗号分隔数字时可以绘图</a:t>
                      </a:r>
                      <a:endParaRPr lang="en-US" altLang="zh-CN" sz="2800" dirty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zh-CN" altLang="en-US" sz="2800" dirty="0"/>
                        <a:t>不支持中文，花括号、换行符</a:t>
                      </a:r>
                      <a:r>
                        <a:rPr lang="en-US" altLang="zh-CN" sz="2800" dirty="0"/>
                        <a:t>\n</a:t>
                      </a:r>
                      <a:r>
                        <a:rPr lang="zh-CN" altLang="en-US" sz="2800" dirty="0"/>
                        <a:t>不可省略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418BE8BB-58F9-B915-8499-6FFC2A5AC33A}"/>
              </a:ext>
            </a:extLst>
          </p:cNvPr>
          <p:cNvSpPr txBox="1"/>
          <p:nvPr/>
        </p:nvSpPr>
        <p:spPr>
          <a:xfrm>
            <a:off x="677177" y="5026833"/>
            <a:ext cx="609669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400" dirty="0"/>
              <a:t>例：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{plotter}1,2,3,4</a:t>
            </a:r>
          </a:p>
          <a:p>
            <a:pPr marL="0" indent="0">
              <a:buNone/>
            </a:pPr>
            <a:r>
              <a:rPr lang="en-US" altLang="zh-CN" sz="2400" dirty="0"/>
              <a:t>{</a:t>
            </a:r>
            <a:r>
              <a:rPr lang="en-US" altLang="zh-CN" sz="2400" dirty="0" err="1"/>
              <a:t>imu</a:t>
            </a:r>
            <a:r>
              <a:rPr lang="en-US" altLang="zh-CN" sz="2400" dirty="0"/>
              <a:t>}5,6,7</a:t>
            </a:r>
          </a:p>
          <a:p>
            <a:pPr marL="0" indent="0">
              <a:buNone/>
            </a:pPr>
            <a:r>
              <a:rPr lang="en-US" altLang="zh-CN" sz="2400" dirty="0"/>
              <a:t>{plotter}the voltage is 8V</a:t>
            </a:r>
          </a:p>
        </p:txBody>
      </p:sp>
    </p:spTree>
    <p:extLst>
      <p:ext uri="{BB962C8B-B14F-4D97-AF65-F5344CB8AC3E}">
        <p14:creationId xmlns:p14="http://schemas.microsoft.com/office/powerpoint/2010/main" val="121873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70420"/>
              </p:ext>
            </p:extLst>
          </p:nvPr>
        </p:nvGraphicFramePr>
        <p:xfrm>
          <a:off x="677177" y="342160"/>
          <a:ext cx="10983520" cy="453733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1561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STAMP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支持多窗口、多曲线绘图，支持自定义</a:t>
                      </a:r>
                      <a:r>
                        <a:rPr lang="en-US" altLang="zh-CN" sz="2800" dirty="0"/>
                        <a:t>X</a:t>
                      </a:r>
                      <a:r>
                        <a:rPr lang="zh-CN" altLang="en-US" sz="2800" dirty="0"/>
                        <a:t>轴数据，要求为文本数据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15614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&lt;</a:t>
                      </a:r>
                      <a:r>
                        <a:rPr lang="zh-CN" altLang="en-US" sz="2800" dirty="0"/>
                        <a:t>计数戳</a:t>
                      </a:r>
                      <a:r>
                        <a:rPr lang="en-US" altLang="zh-CN" sz="2800" dirty="0"/>
                        <a:t>&gt;{</a:t>
                      </a:r>
                      <a:r>
                        <a:rPr lang="zh-CN" altLang="en-US" sz="2800" dirty="0"/>
                        <a:t>窗口名称</a:t>
                      </a:r>
                      <a:r>
                        <a:rPr lang="en-US" altLang="zh-CN" sz="2800" dirty="0"/>
                        <a:t>}</a:t>
                      </a:r>
                      <a:r>
                        <a:rPr lang="zh-CN" altLang="en-US" sz="2800" dirty="0"/>
                        <a:t>数据</a:t>
                      </a:r>
                      <a:r>
                        <a:rPr lang="en-US" altLang="zh-CN" sz="2800" dirty="0"/>
                        <a:t>\n</a:t>
                      </a:r>
                      <a:endParaRPr lang="zh-CN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20727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/>
                        <a:t>任意数据都可以分窗</a:t>
                      </a:r>
                      <a:endParaRPr lang="en-US" altLang="zh-CN" sz="2800" dirty="0"/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/>
                        <a:t>当数据为逗号分隔数字时可以绘图</a:t>
                      </a:r>
                      <a:endParaRPr lang="en-US" altLang="zh-CN" sz="2800" dirty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zh-CN" altLang="en-US" sz="2800" dirty="0"/>
                        <a:t>不支持中文，花括号、尖括号、换行符</a:t>
                      </a:r>
                      <a:r>
                        <a:rPr lang="en-US" altLang="zh-CN" sz="2800" dirty="0"/>
                        <a:t>\n</a:t>
                      </a:r>
                      <a:r>
                        <a:rPr lang="zh-CN" altLang="en-US" sz="2800" dirty="0"/>
                        <a:t>不可省略</a:t>
                      </a:r>
                      <a:endParaRPr lang="en-US" altLang="zh-CN" sz="2800" dirty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zh-CN" altLang="en-US" sz="2800" dirty="0">
                          <a:solidFill>
                            <a:srgbClr val="FF0000"/>
                          </a:solidFill>
                        </a:rPr>
                        <a:t>计数戳为纯数字，作为</a:t>
                      </a:r>
                      <a:r>
                        <a:rPr lang="en-US" altLang="zh-CN" sz="2800" dirty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zh-CN" altLang="en-US" sz="2800" dirty="0">
                          <a:solidFill>
                            <a:srgbClr val="FF0000"/>
                          </a:solidFill>
                        </a:rPr>
                        <a:t>轴数据，不可带单位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418BE8BB-58F9-B915-8499-6FFC2A5AC33A}"/>
              </a:ext>
            </a:extLst>
          </p:cNvPr>
          <p:cNvSpPr txBox="1"/>
          <p:nvPr/>
        </p:nvSpPr>
        <p:spPr>
          <a:xfrm>
            <a:off x="677177" y="5026833"/>
            <a:ext cx="445688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400" dirty="0"/>
              <a:t>例：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&lt;0.0&gt;{plotter}1,2,3,4</a:t>
            </a:r>
          </a:p>
          <a:p>
            <a:pPr marL="0" indent="0">
              <a:buNone/>
            </a:pPr>
            <a:r>
              <a:rPr lang="en-US" altLang="zh-CN" sz="2400" dirty="0"/>
              <a:t>&lt;1.0&gt;{plotter}1,2,3,4</a:t>
            </a:r>
          </a:p>
          <a:p>
            <a:r>
              <a:rPr lang="en-US" altLang="zh-CN" sz="2400" dirty="0"/>
              <a:t>&lt;2.5&gt;{plotter}1,2,3,4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E3130C3-0AAB-AF84-8605-90829871F81D}"/>
              </a:ext>
            </a:extLst>
          </p:cNvPr>
          <p:cNvSpPr txBox="1"/>
          <p:nvPr/>
        </p:nvSpPr>
        <p:spPr>
          <a:xfrm>
            <a:off x="5598719" y="5026833"/>
            <a:ext cx="44568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错误例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&lt;0</a:t>
            </a:r>
            <a:r>
              <a:rPr lang="zh-CN" altLang="en-US" sz="2400" dirty="0"/>
              <a:t>秒</a:t>
            </a:r>
            <a:r>
              <a:rPr lang="en-US" altLang="zh-CN" sz="2400" dirty="0"/>
              <a:t>&gt;{plotter}1,2,3,4</a:t>
            </a:r>
          </a:p>
          <a:p>
            <a:pPr marL="0" indent="0">
              <a:buNone/>
            </a:pPr>
            <a:r>
              <a:rPr lang="en-US" altLang="zh-CN" sz="2400" dirty="0"/>
              <a:t>&lt;17:33:36&gt;{plotter}1,2,3,4</a:t>
            </a:r>
          </a:p>
        </p:txBody>
      </p:sp>
    </p:spTree>
    <p:extLst>
      <p:ext uri="{BB962C8B-B14F-4D97-AF65-F5344CB8AC3E}">
        <p14:creationId xmlns:p14="http://schemas.microsoft.com/office/powerpoint/2010/main" val="349946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182789"/>
              </p:ext>
            </p:extLst>
          </p:nvPr>
        </p:nvGraphicFramePr>
        <p:xfrm>
          <a:off x="697588" y="354406"/>
          <a:ext cx="10983520" cy="397817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CUSTOM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支持多曲线的万能自定义文本协议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zh-CN" altLang="en-US" sz="2800" b="0" dirty="0"/>
                        <a:t>确定数据在哪一行（通过关键词）</a:t>
                      </a:r>
                      <a:endParaRPr lang="en-US" altLang="zh-CN" sz="2800" b="0" dirty="0"/>
                    </a:p>
                    <a:p>
                      <a:pPr marL="514350" indent="-514350">
                        <a:buAutoNum type="arabicPeriod"/>
                      </a:pPr>
                      <a:r>
                        <a:rPr lang="zh-CN" altLang="en-US" sz="2800" b="0" dirty="0"/>
                        <a:t>确定哪列数据作为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曲线（</a:t>
                      </a:r>
                      <a:r>
                        <a:rPr lang="en-US" altLang="zh-CN" sz="2800" b="0" dirty="0"/>
                        <a:t>Y</a:t>
                      </a:r>
                      <a:r>
                        <a:rPr lang="zh-CN" altLang="en-US" sz="2800" b="0" dirty="0"/>
                        <a:t>轴）</a:t>
                      </a:r>
                      <a:endParaRPr lang="en-US" altLang="zh-CN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88042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建议使用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</a:rPr>
                        <a:t>CUSTOM_PRO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协议替代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关键词不支持中文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418BE8BB-58F9-B915-8499-6FFC2A5AC33A}"/>
              </a:ext>
            </a:extLst>
          </p:cNvPr>
          <p:cNvSpPr txBox="1"/>
          <p:nvPr/>
        </p:nvSpPr>
        <p:spPr>
          <a:xfrm>
            <a:off x="697588" y="4539934"/>
            <a:ext cx="951964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400" dirty="0"/>
              <a:t>例：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&lt;1 sec&gt; channel3: vol=5V cur=6A pow=30w</a:t>
            </a:r>
          </a:p>
          <a:p>
            <a:pPr marL="0" indent="0">
              <a:buNone/>
            </a:pPr>
            <a:r>
              <a:rPr lang="en-US" altLang="zh-CN" sz="2400" dirty="0"/>
              <a:t>&lt;1 sec&gt; channel4: vol=7V cur=8A pow=56w</a:t>
            </a:r>
          </a:p>
          <a:p>
            <a:pPr marL="0" indent="0">
              <a:buNone/>
            </a:pPr>
            <a:r>
              <a:rPr lang="en-US" altLang="zh-CN" sz="2400" dirty="0"/>
              <a:t>&lt;2 sec&gt; channel3: vol=5V cur=6A pow=30w</a:t>
            </a:r>
          </a:p>
          <a:p>
            <a:pPr marL="0" indent="0">
              <a:buNone/>
            </a:pPr>
            <a:r>
              <a:rPr lang="en-US" altLang="zh-CN" sz="2400" dirty="0"/>
              <a:t>&lt;2 sec&gt; channel4: vol=7V cur=8A pow=56w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E5EF92-31EA-4EE7-ACBC-BB5140537465}"/>
              </a:ext>
            </a:extLst>
          </p:cNvPr>
          <p:cNvSpPr txBox="1"/>
          <p:nvPr/>
        </p:nvSpPr>
        <p:spPr>
          <a:xfrm>
            <a:off x="7524291" y="4662399"/>
            <a:ext cx="44527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000" dirty="0"/>
              <a:t>需求：</a:t>
            </a:r>
            <a:endParaRPr lang="en-US" altLang="zh-CN" sz="2000" dirty="0"/>
          </a:p>
          <a:p>
            <a:pPr marL="0" indent="0">
              <a:buNone/>
            </a:pPr>
            <a:r>
              <a:rPr lang="zh-CN" altLang="en-US" sz="2000" dirty="0"/>
              <a:t>提取绘制通道</a:t>
            </a:r>
            <a:r>
              <a:rPr lang="en-US" altLang="zh-CN" sz="2000" dirty="0"/>
              <a:t>3</a:t>
            </a:r>
            <a:r>
              <a:rPr lang="zh-CN" altLang="en-US" sz="2000" dirty="0"/>
              <a:t>的电压电流数据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733471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343318"/>
              </p:ext>
            </p:extLst>
          </p:nvPr>
        </p:nvGraphicFramePr>
        <p:xfrm>
          <a:off x="677177" y="342160"/>
          <a:ext cx="10983520" cy="397817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CSV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简易的单窗口多曲线文本协议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逗号分隔的数据</a:t>
                      </a:r>
                      <a:endParaRPr lang="en-US" altLang="zh-CN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88042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7800ABC9-AA41-77DC-C1B9-442F190262F1}"/>
              </a:ext>
            </a:extLst>
          </p:cNvPr>
          <p:cNvSpPr txBox="1"/>
          <p:nvPr/>
        </p:nvSpPr>
        <p:spPr>
          <a:xfrm>
            <a:off x="677176" y="4531881"/>
            <a:ext cx="89953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例：</a:t>
            </a:r>
            <a:endParaRPr lang="en-US" altLang="zh-CN" dirty="0"/>
          </a:p>
          <a:p>
            <a:r>
              <a:rPr lang="en-US" altLang="zh-CN" dirty="0">
                <a:effectLst/>
              </a:rPr>
              <a:t>1, 2, 3, 4</a:t>
            </a:r>
          </a:p>
          <a:p>
            <a:r>
              <a:rPr lang="en-US" altLang="zh-CN" dirty="0"/>
              <a:t>1s,2s,3s,5s</a:t>
            </a:r>
            <a:endParaRPr lang="en-US" altLang="zh-CN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687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402743"/>
              </p:ext>
            </p:extLst>
          </p:nvPr>
        </p:nvGraphicFramePr>
        <p:xfrm>
          <a:off x="677177" y="342160"/>
          <a:ext cx="10983520" cy="385716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9075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err="1"/>
                        <a:t>ModbusRTU</a:t>
                      </a:r>
                      <a:endParaRPr lang="en-US" altLang="zh-CN" sz="2400" dirty="0"/>
                    </a:p>
                    <a:p>
                      <a:pPr algn="ctr"/>
                      <a:r>
                        <a:rPr lang="zh-CN" altLang="en-US" sz="24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/>
                        <a:t>支持多窗口、多曲线的</a:t>
                      </a:r>
                      <a:r>
                        <a:rPr lang="en-US" altLang="zh-CN" sz="2400" dirty="0"/>
                        <a:t>HEX</a:t>
                      </a:r>
                      <a:r>
                        <a:rPr lang="zh-CN" altLang="en-US" sz="2400" dirty="0"/>
                        <a:t>数据协议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90750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err="1"/>
                        <a:t>ModbusRTU</a:t>
                      </a:r>
                      <a:r>
                        <a:rPr lang="zh-CN" altLang="en-US" sz="2000" dirty="0"/>
                        <a:t>协议中</a:t>
                      </a:r>
                      <a:r>
                        <a:rPr lang="en-US" altLang="zh-CN" sz="2000" dirty="0"/>
                        <a:t>03</a:t>
                      </a:r>
                      <a:r>
                        <a:rPr lang="zh-CN" altLang="en-US" sz="2000" dirty="0"/>
                        <a:t>或</a:t>
                      </a:r>
                      <a:r>
                        <a:rPr lang="en-US" altLang="zh-CN" sz="2000" dirty="0"/>
                        <a:t>04</a:t>
                      </a:r>
                      <a:r>
                        <a:rPr lang="zh-CN" altLang="en-US" sz="2000" dirty="0"/>
                        <a:t>功能码的</a:t>
                      </a:r>
                      <a:r>
                        <a:rPr lang="zh-CN" altLang="en-US" sz="2000" b="1" dirty="0"/>
                        <a:t>应答包</a:t>
                      </a:r>
                      <a:r>
                        <a:rPr lang="zh-CN" altLang="en-US" sz="2000" dirty="0"/>
                        <a:t>的格式</a:t>
                      </a:r>
                      <a:endParaRPr lang="en-US" altLang="zh-CN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9494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只要格式正确，允许使用其他功能码。</a:t>
                      </a:r>
                      <a:endParaRPr lang="en-US" altLang="zh-CN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大多数设备为被动应答式通信，可能需要纸飞机主动发送请求包。</a:t>
                      </a:r>
                      <a:endParaRPr lang="en-US" altLang="zh-CN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需要注意数据类型，是否有符号、是</a:t>
                      </a:r>
                      <a:r>
                        <a:rPr lang="en-US" altLang="zh-CN" sz="1600" dirty="0"/>
                        <a:t>1</a:t>
                      </a:r>
                      <a:r>
                        <a:rPr lang="zh-CN" altLang="en-US" sz="1600" dirty="0"/>
                        <a:t>、</a:t>
                      </a:r>
                      <a:r>
                        <a:rPr lang="en-US" altLang="zh-CN" sz="1600" dirty="0"/>
                        <a:t>2</a:t>
                      </a:r>
                      <a:r>
                        <a:rPr lang="zh-CN" altLang="en-US" sz="1600" dirty="0"/>
                        <a:t>还是</a:t>
                      </a:r>
                      <a:r>
                        <a:rPr lang="en-US" altLang="zh-CN" sz="1600" dirty="0"/>
                        <a:t>4</a:t>
                      </a:r>
                      <a:r>
                        <a:rPr lang="zh-CN" altLang="en-US" sz="1600" dirty="0"/>
                        <a:t>字节一个数据。</a:t>
                      </a:r>
                      <a:endParaRPr lang="en-US" altLang="zh-CN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需要注意大小端</a:t>
                      </a:r>
                      <a:endParaRPr lang="en-US" altLang="zh-CN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我们提供：</a:t>
                      </a:r>
                      <a:endParaRPr lang="en-US" altLang="zh-CN" sz="160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数据校验工具</a:t>
                      </a:r>
                      <a:r>
                        <a:rPr lang="en-US" altLang="zh-CN" sz="1600" dirty="0"/>
                        <a:t>——</a:t>
                      </a:r>
                      <a:r>
                        <a:rPr lang="zh-CN" altLang="en-US" sz="1600" dirty="0"/>
                        <a:t>帮您验证接收数据是否正确</a:t>
                      </a:r>
                      <a:endParaRPr lang="en-US" altLang="zh-CN" sz="160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/>
                        <a:t>多字符串组件</a:t>
                      </a:r>
                      <a:r>
                        <a:rPr lang="en-US" altLang="zh-CN" sz="1600" dirty="0"/>
                        <a:t>——</a:t>
                      </a:r>
                      <a:r>
                        <a:rPr lang="zh-CN" altLang="en-US" sz="1600" dirty="0"/>
                        <a:t>帮您存储各种请求包</a:t>
                      </a:r>
                      <a:endParaRPr lang="en-US" altLang="zh-CN" sz="160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C</a:t>
                      </a:r>
                      <a:r>
                        <a:rPr lang="zh-CN" altLang="en-US" sz="1600" dirty="0"/>
                        <a:t>语言代码</a:t>
                      </a:r>
                      <a:r>
                        <a:rPr lang="en-US" altLang="zh-CN" sz="1600" dirty="0"/>
                        <a:t>demo——</a:t>
                      </a:r>
                      <a:r>
                        <a:rPr lang="zh-CN" altLang="en-US" sz="1600" dirty="0"/>
                        <a:t>帮您构造</a:t>
                      </a:r>
                      <a:r>
                        <a:rPr lang="en-US" altLang="zh-CN" sz="1600" dirty="0" err="1"/>
                        <a:t>ModbusRTU</a:t>
                      </a:r>
                      <a:r>
                        <a:rPr lang="zh-CN" altLang="en-US" sz="1600" dirty="0"/>
                        <a:t>数据包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graphicFrame>
        <p:nvGraphicFramePr>
          <p:cNvPr id="2" name="表格 4">
            <a:extLst>
              <a:ext uri="{FF2B5EF4-FFF2-40B4-BE49-F238E27FC236}">
                <a16:creationId xmlns:a16="http://schemas.microsoft.com/office/drawing/2014/main" id="{EF2A5132-C9BC-92DC-B231-42545EAEB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24259"/>
              </p:ext>
            </p:extLst>
          </p:nvPr>
        </p:nvGraphicFramePr>
        <p:xfrm>
          <a:off x="369912" y="4559855"/>
          <a:ext cx="1159805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788">
                  <a:extLst>
                    <a:ext uri="{9D8B030D-6E8A-4147-A177-3AD203B41FA5}">
                      <a16:colId xmlns:a16="http://schemas.microsoft.com/office/drawing/2014/main" val="1014284904"/>
                    </a:ext>
                  </a:extLst>
                </a:gridCol>
                <a:gridCol w="1192788">
                  <a:extLst>
                    <a:ext uri="{9D8B030D-6E8A-4147-A177-3AD203B41FA5}">
                      <a16:colId xmlns:a16="http://schemas.microsoft.com/office/drawing/2014/main" val="1462971884"/>
                    </a:ext>
                  </a:extLst>
                </a:gridCol>
                <a:gridCol w="1257139">
                  <a:extLst>
                    <a:ext uri="{9D8B030D-6E8A-4147-A177-3AD203B41FA5}">
                      <a16:colId xmlns:a16="http://schemas.microsoft.com/office/drawing/2014/main" val="2647614001"/>
                    </a:ext>
                  </a:extLst>
                </a:gridCol>
                <a:gridCol w="1582263">
                  <a:extLst>
                    <a:ext uri="{9D8B030D-6E8A-4147-A177-3AD203B41FA5}">
                      <a16:colId xmlns:a16="http://schemas.microsoft.com/office/drawing/2014/main" val="1289107694"/>
                    </a:ext>
                  </a:extLst>
                </a:gridCol>
                <a:gridCol w="1170440">
                  <a:extLst>
                    <a:ext uri="{9D8B030D-6E8A-4147-A177-3AD203B41FA5}">
                      <a16:colId xmlns:a16="http://schemas.microsoft.com/office/drawing/2014/main" val="3511122578"/>
                    </a:ext>
                  </a:extLst>
                </a:gridCol>
                <a:gridCol w="1300658">
                  <a:extLst>
                    <a:ext uri="{9D8B030D-6E8A-4147-A177-3AD203B41FA5}">
                      <a16:colId xmlns:a16="http://schemas.microsoft.com/office/drawing/2014/main" val="1849964952"/>
                    </a:ext>
                  </a:extLst>
                </a:gridCol>
                <a:gridCol w="1300658">
                  <a:extLst>
                    <a:ext uri="{9D8B030D-6E8A-4147-A177-3AD203B41FA5}">
                      <a16:colId xmlns:a16="http://schemas.microsoft.com/office/drawing/2014/main" val="3537912561"/>
                    </a:ext>
                  </a:extLst>
                </a:gridCol>
                <a:gridCol w="1300658">
                  <a:extLst>
                    <a:ext uri="{9D8B030D-6E8A-4147-A177-3AD203B41FA5}">
                      <a16:colId xmlns:a16="http://schemas.microsoft.com/office/drawing/2014/main" val="1862208448"/>
                    </a:ext>
                  </a:extLst>
                </a:gridCol>
                <a:gridCol w="1300658">
                  <a:extLst>
                    <a:ext uri="{9D8B030D-6E8A-4147-A177-3AD203B41FA5}">
                      <a16:colId xmlns:a16="http://schemas.microsoft.com/office/drawing/2014/main" val="844495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/>
                        <a:t>格式定义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/>
                        <a:t>地址码</a:t>
                      </a:r>
                      <a:endParaRPr lang="en-US" altLang="zh-CN" sz="1600" b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/>
                        <a:t>1Byte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/>
                        <a:t>功能码</a:t>
                      </a:r>
                      <a:endParaRPr lang="en-US" altLang="zh-CN" sz="1600" b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/>
                        <a:t>1Byte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/>
                        <a:t>数据段长度</a:t>
                      </a:r>
                      <a:endParaRPr lang="en-US" altLang="zh-CN" sz="1600" b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/>
                        <a:t>1Byte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/>
                        <a:t>数据</a:t>
                      </a:r>
                      <a:r>
                        <a:rPr lang="en-US" altLang="zh-CN" sz="1600" b="0" dirty="0"/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 err="1"/>
                        <a:t>xByte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数据</a:t>
                      </a:r>
                      <a:r>
                        <a:rPr lang="en-US" altLang="zh-CN" sz="1600" b="0" dirty="0"/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 err="1"/>
                        <a:t>xByte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数据</a:t>
                      </a:r>
                      <a:r>
                        <a:rPr lang="en-US" altLang="zh-CN" sz="1600" b="0" dirty="0"/>
                        <a:t>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 err="1"/>
                        <a:t>xByte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/>
                        <a:t>校验低字节</a:t>
                      </a:r>
                      <a:endParaRPr lang="en-US" altLang="zh-CN" sz="1600" b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/>
                        <a:t>1Byte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/>
                        <a:t>校验高字节</a:t>
                      </a:r>
                      <a:endParaRPr lang="en-US" altLang="zh-CN" sz="1600" b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dirty="0"/>
                        <a:t>（</a:t>
                      </a:r>
                      <a:r>
                        <a:rPr lang="en-US" altLang="zh-CN" sz="1600" b="0" dirty="0"/>
                        <a:t>1Byte</a:t>
                      </a:r>
                      <a:r>
                        <a:rPr lang="zh-CN" altLang="en-US" sz="1600" b="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23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/>
                        <a:t>示例数据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0x01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0x03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0x04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0x01 0x2C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/>
                        <a:t>0x01 0xF4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/>
                        <a:t>[…]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0x3A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0x11</a:t>
                      </a:r>
                      <a:endParaRPr lang="zh-CN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1945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723089EA-517A-4906-8DDB-F6E3AF4091F0}"/>
              </a:ext>
            </a:extLst>
          </p:cNvPr>
          <p:cNvSpPr txBox="1"/>
          <p:nvPr/>
        </p:nvSpPr>
        <p:spPr>
          <a:xfrm>
            <a:off x="241976" y="5650116"/>
            <a:ext cx="7436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effectLst/>
              </a:rPr>
              <a:t>上表中，数据</a:t>
            </a:r>
            <a:r>
              <a:rPr lang="en-US" altLang="zh-CN" dirty="0">
                <a:effectLst/>
              </a:rPr>
              <a:t>1~n</a:t>
            </a:r>
            <a:r>
              <a:rPr lang="zh-CN" altLang="en-US" dirty="0">
                <a:effectLst/>
              </a:rPr>
              <a:t>中的</a:t>
            </a:r>
            <a:r>
              <a:rPr lang="en-US" altLang="zh-CN" dirty="0">
                <a:effectLst/>
              </a:rPr>
              <a:t>x</a:t>
            </a:r>
            <a:r>
              <a:rPr lang="zh-CN" altLang="en-US" dirty="0">
                <a:effectLst/>
              </a:rPr>
              <a:t>和字节序</a:t>
            </a:r>
            <a:r>
              <a:rPr lang="zh-CN" altLang="en-US" dirty="0"/>
              <a:t>应和纸飞机约定一致，如右图：</a:t>
            </a:r>
            <a:endParaRPr lang="en-US" altLang="zh-CN" dirty="0">
              <a:effectLst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6DC31C0-2875-4114-9D2F-07DAC1913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250" y="5592537"/>
            <a:ext cx="2123439" cy="12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96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13902"/>
              </p:ext>
            </p:extLst>
          </p:nvPr>
        </p:nvGraphicFramePr>
        <p:xfrm>
          <a:off x="677177" y="342160"/>
          <a:ext cx="10983520" cy="302560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7977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err="1"/>
                        <a:t>EasyHEX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简易的多曲线</a:t>
                      </a:r>
                      <a:r>
                        <a:rPr lang="en-US" altLang="zh-CN" sz="2800" dirty="0"/>
                        <a:t>HEX</a:t>
                      </a:r>
                      <a:r>
                        <a:rPr lang="zh-CN" altLang="en-US" sz="2800" dirty="0"/>
                        <a:t>数据协议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7977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直接发送</a:t>
                      </a:r>
                      <a:r>
                        <a:rPr lang="en-US" altLang="zh-CN" sz="2800" dirty="0"/>
                        <a:t>HEX</a:t>
                      </a:r>
                      <a:r>
                        <a:rPr lang="zh-CN" altLang="en-US" sz="2800" dirty="0"/>
                        <a:t>数据并追加指定的数据结束标记</a:t>
                      </a:r>
                      <a:endParaRPr lang="en-US" altLang="zh-CN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43015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不带校验，数据存在出错可能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注意约定的数据类型和大小端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结束标记会占用一个数据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7800ABC9-AA41-77DC-C1B9-442F190262F1}"/>
              </a:ext>
            </a:extLst>
          </p:cNvPr>
          <p:cNvSpPr txBox="1"/>
          <p:nvPr/>
        </p:nvSpPr>
        <p:spPr>
          <a:xfrm>
            <a:off x="677175" y="4797220"/>
            <a:ext cx="38540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例：发送</a:t>
            </a:r>
            <a:r>
              <a:rPr lang="en-US" altLang="zh-CN" dirty="0"/>
              <a:t>2</a:t>
            </a:r>
            <a:r>
              <a:rPr lang="zh-CN" altLang="en-US" dirty="0"/>
              <a:t>条曲线，每个曲线均为</a:t>
            </a:r>
            <a:r>
              <a:rPr lang="en-US" altLang="zh-CN" dirty="0"/>
              <a:t>INT16</a:t>
            </a:r>
            <a:r>
              <a:rPr lang="zh-CN" altLang="en-US" dirty="0"/>
              <a:t>类型，其数值分别为</a:t>
            </a:r>
            <a:r>
              <a:rPr lang="en-US" altLang="zh-CN" dirty="0"/>
              <a:t>1(0x0001)</a:t>
            </a:r>
            <a:r>
              <a:rPr lang="zh-CN" altLang="en-US" dirty="0"/>
              <a:t>、</a:t>
            </a:r>
            <a:r>
              <a:rPr lang="en-US" altLang="zh-CN" dirty="0"/>
              <a:t>-3(0xFFFD)</a:t>
            </a:r>
            <a:r>
              <a:rPr lang="zh-CN" altLang="en-US" dirty="0"/>
              <a:t>，小端模式发送，则发送数据流依次为：</a:t>
            </a:r>
            <a:endParaRPr lang="en-US" altLang="zh-CN" dirty="0"/>
          </a:p>
          <a:p>
            <a:r>
              <a:rPr lang="en-US" altLang="zh-CN" dirty="0">
                <a:effectLst/>
              </a:rPr>
              <a:t>01 00 FD FF 00 80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6D071436-5E87-4391-A980-F987ED7401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958869"/>
              </p:ext>
            </p:extLst>
          </p:nvPr>
        </p:nvGraphicFramePr>
        <p:xfrm>
          <a:off x="677175" y="3516566"/>
          <a:ext cx="7401384" cy="792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173">
                  <a:extLst>
                    <a:ext uri="{9D8B030D-6E8A-4147-A177-3AD203B41FA5}">
                      <a16:colId xmlns:a16="http://schemas.microsoft.com/office/drawing/2014/main" val="1910747825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1159694420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2713657882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1959973732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1645664238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3017841672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2890141503"/>
                    </a:ext>
                  </a:extLst>
                </a:gridCol>
                <a:gridCol w="925173">
                  <a:extLst>
                    <a:ext uri="{9D8B030D-6E8A-4147-A177-3AD203B41FA5}">
                      <a16:colId xmlns:a16="http://schemas.microsoft.com/office/drawing/2014/main" val="2523106848"/>
                    </a:ext>
                  </a:extLst>
                </a:gridCol>
              </a:tblGrid>
              <a:tr h="3962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数据类型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INT8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UINT8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INT16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/>
                        <a:t>UINT16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INT32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/>
                        <a:t>UINT32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FLOAT</a:t>
                      </a:r>
                      <a:endParaRPr lang="zh-CN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1426258"/>
                  </a:ext>
                </a:extLst>
              </a:tr>
              <a:tr h="3962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结束标记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0x80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0xFF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0x8000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0xFFFF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0x80000000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0xFFFFFFFF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0xFFFFFFFF</a:t>
                      </a:r>
                      <a:endParaRPr lang="zh-CN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4551882"/>
                  </a:ext>
                </a:extLst>
              </a:tr>
            </a:tbl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BA41AB83-5B84-467F-9AD7-D5E429EC8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0356" y="4797220"/>
            <a:ext cx="2400423" cy="128276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E7E0724-89E5-4C77-8FBA-7B31F1C0E2EF}"/>
              </a:ext>
            </a:extLst>
          </p:cNvPr>
          <p:cNvSpPr txBox="1"/>
          <p:nvPr/>
        </p:nvSpPr>
        <p:spPr>
          <a:xfrm>
            <a:off x="4793566" y="6198754"/>
            <a:ext cx="3854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effectLst/>
              </a:rPr>
              <a:t>图</a:t>
            </a:r>
            <a:r>
              <a:rPr lang="en-US" altLang="zh-CN" dirty="0">
                <a:effectLst/>
              </a:rPr>
              <a:t>1. </a:t>
            </a:r>
            <a:r>
              <a:rPr lang="zh-CN" altLang="en-US" dirty="0"/>
              <a:t>示例配置参考</a:t>
            </a:r>
            <a:endParaRPr lang="en-US" altLang="zh-CN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09277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84801"/>
              </p:ext>
            </p:extLst>
          </p:nvPr>
        </p:nvGraphicFramePr>
        <p:xfrm>
          <a:off x="677177" y="342160"/>
          <a:ext cx="10983520" cy="397817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FLOAT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简易的多曲线</a:t>
                      </a:r>
                      <a:r>
                        <a:rPr lang="en-US" altLang="zh-CN" sz="2800" dirty="0"/>
                        <a:t>HEX</a:t>
                      </a:r>
                      <a:r>
                        <a:rPr lang="zh-CN" altLang="en-US" sz="2800" dirty="0"/>
                        <a:t>数据协议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以小端模式直接发送</a:t>
                      </a:r>
                      <a:r>
                        <a:rPr lang="en-US" altLang="zh-CN" sz="2800" dirty="0"/>
                        <a:t>FLOAT</a:t>
                      </a:r>
                      <a:r>
                        <a:rPr lang="zh-CN" altLang="en-US" sz="2800" dirty="0"/>
                        <a:t>类型的</a:t>
                      </a:r>
                      <a:r>
                        <a:rPr lang="en-US" altLang="zh-CN" sz="2800" dirty="0"/>
                        <a:t>HEX</a:t>
                      </a:r>
                      <a:r>
                        <a:rPr lang="zh-CN" altLang="en-US" sz="2800" dirty="0"/>
                        <a:t>数据并追加数据结束标记 </a:t>
                      </a:r>
                      <a:r>
                        <a:rPr lang="en-US" altLang="zh-CN" sz="2800" dirty="0"/>
                        <a:t>00 00 80 7F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88042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不带校验，数据存在出错可能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我们提供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</a:rPr>
                        <a:t>HEX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转换工具帮您计算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</a:rPr>
                        <a:t>FLOAT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数据是否正确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建议使用</a:t>
                      </a:r>
                      <a:r>
                        <a:rPr lang="en-US" altLang="zh-CN" sz="2800" dirty="0" err="1">
                          <a:solidFill>
                            <a:schemeClr val="tx1"/>
                          </a:solidFill>
                        </a:rPr>
                        <a:t>EasyHEX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协议替代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7800ABC9-AA41-77DC-C1B9-442F190262F1}"/>
              </a:ext>
            </a:extLst>
          </p:cNvPr>
          <p:cNvSpPr txBox="1"/>
          <p:nvPr/>
        </p:nvSpPr>
        <p:spPr>
          <a:xfrm>
            <a:off x="677176" y="4531881"/>
            <a:ext cx="89953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例：发送</a:t>
            </a:r>
            <a:r>
              <a:rPr lang="en-US" altLang="zh-CN" dirty="0"/>
              <a:t>2</a:t>
            </a:r>
            <a:r>
              <a:rPr lang="zh-CN" altLang="en-US" dirty="0"/>
              <a:t>条曲线，第一个曲线数值为</a:t>
            </a:r>
            <a:r>
              <a:rPr lang="en-US" altLang="zh-CN" dirty="0"/>
              <a:t>1.0</a:t>
            </a:r>
            <a:r>
              <a:rPr lang="zh-CN" altLang="en-US" dirty="0"/>
              <a:t>，第二个曲线数值为</a:t>
            </a:r>
            <a:r>
              <a:rPr lang="en-US" altLang="zh-CN" dirty="0"/>
              <a:t>1.5</a:t>
            </a:r>
          </a:p>
          <a:p>
            <a:pPr marL="0" indent="0">
              <a:buNone/>
            </a:pPr>
            <a:r>
              <a:rPr lang="zh-CN" altLang="en-US" dirty="0"/>
              <a:t>发送数据为：</a:t>
            </a:r>
            <a:r>
              <a:rPr lang="en-US" altLang="zh-CN" dirty="0">
                <a:effectLst/>
              </a:rPr>
              <a:t> 00 00 80 3F 00 00 C0 3F  00 00 80 7F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96A653-B206-BC7C-36FB-FD0E425C038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77176" y="5327009"/>
          <a:ext cx="10312406" cy="1188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3262">
                  <a:extLst>
                    <a:ext uri="{9D8B030D-6E8A-4147-A177-3AD203B41FA5}">
                      <a16:colId xmlns:a16="http://schemas.microsoft.com/office/drawing/2014/main" val="1910747825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1159694420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2713657882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1959973732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1645664238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3017841672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2890141503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2523106848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2178482448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3725531844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1572146996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1349302813"/>
                    </a:ext>
                  </a:extLst>
                </a:gridCol>
                <a:gridCol w="793262">
                  <a:extLst>
                    <a:ext uri="{9D8B030D-6E8A-4147-A177-3AD203B41FA5}">
                      <a16:colId xmlns:a16="http://schemas.microsoft.com/office/drawing/2014/main" val="375352154"/>
                    </a:ext>
                  </a:extLst>
                </a:gridCol>
              </a:tblGrid>
              <a:tr h="3962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字节序号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1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2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3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4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5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6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7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8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9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10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11</a:t>
                      </a:r>
                      <a:endParaRPr lang="zh-CN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1426258"/>
                  </a:ext>
                </a:extLst>
              </a:tr>
              <a:tr h="3962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字节内容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80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3F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C0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3F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00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80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7F</a:t>
                      </a:r>
                      <a:endParaRPr lang="zh-CN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4551882"/>
                  </a:ext>
                </a:extLst>
              </a:tr>
              <a:tr h="3962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数据含义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1.0</a:t>
                      </a:r>
                      <a:endParaRPr lang="zh-CN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1.5</a:t>
                      </a:r>
                      <a:endParaRPr lang="zh-CN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结束符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638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249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697757"/>
              </p:ext>
            </p:extLst>
          </p:nvPr>
        </p:nvGraphicFramePr>
        <p:xfrm>
          <a:off x="677177" y="342160"/>
          <a:ext cx="10983520" cy="397817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ASCII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支持多窗口、多曲线的文本协议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/>
                        <a:t>{</a:t>
                      </a:r>
                      <a:r>
                        <a:rPr lang="zh-CN" altLang="en-US" sz="2800" b="0" dirty="0"/>
                        <a:t>窗口名称：数据</a:t>
                      </a:r>
                      <a:r>
                        <a:rPr lang="en-US" altLang="zh-CN" sz="2800" b="0" dirty="0"/>
                        <a:t>}\n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88042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建议使用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</a:rPr>
                        <a:t>TEXT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协议替代。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418BE8BB-58F9-B915-8499-6FFC2A5AC33A}"/>
              </a:ext>
            </a:extLst>
          </p:cNvPr>
          <p:cNvSpPr txBox="1"/>
          <p:nvPr/>
        </p:nvSpPr>
        <p:spPr>
          <a:xfrm>
            <a:off x="677177" y="4527688"/>
            <a:ext cx="95196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400" dirty="0"/>
              <a:t>例：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{plotter:1,2,3,4}</a:t>
            </a:r>
          </a:p>
          <a:p>
            <a:pPr marL="0" indent="0">
              <a:buNone/>
            </a:pPr>
            <a:r>
              <a:rPr lang="en-US" altLang="zh-CN" sz="2400" dirty="0"/>
              <a:t>{imu:5,6,7}</a:t>
            </a:r>
          </a:p>
          <a:p>
            <a:pPr marL="0" indent="0">
              <a:buNone/>
            </a:pPr>
            <a:r>
              <a:rPr lang="en-US" altLang="zh-CN" sz="2400" dirty="0"/>
              <a:t>{</a:t>
            </a:r>
            <a:r>
              <a:rPr lang="en-US" altLang="zh-CN" sz="2400" dirty="0" err="1"/>
              <a:t>plotter:the</a:t>
            </a:r>
            <a:r>
              <a:rPr lang="en-US" altLang="zh-CN" sz="2400" dirty="0"/>
              <a:t> voltage is 8V}</a:t>
            </a:r>
          </a:p>
        </p:txBody>
      </p:sp>
    </p:spTree>
    <p:extLst>
      <p:ext uri="{BB962C8B-B14F-4D97-AF65-F5344CB8AC3E}">
        <p14:creationId xmlns:p14="http://schemas.microsoft.com/office/powerpoint/2010/main" val="19342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C9239C0-FF76-74D1-6BBA-7632C006C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157910"/>
              </p:ext>
            </p:extLst>
          </p:nvPr>
        </p:nvGraphicFramePr>
        <p:xfrm>
          <a:off x="677177" y="342160"/>
          <a:ext cx="10983520" cy="397817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45880">
                  <a:extLst>
                    <a:ext uri="{9D8B030D-6E8A-4147-A177-3AD203B41FA5}">
                      <a16:colId xmlns:a16="http://schemas.microsoft.com/office/drawing/2014/main" val="607810124"/>
                    </a:ext>
                  </a:extLst>
                </a:gridCol>
                <a:gridCol w="8237640">
                  <a:extLst>
                    <a:ext uri="{9D8B030D-6E8A-4147-A177-3AD203B41FA5}">
                      <a16:colId xmlns:a16="http://schemas.microsoft.com/office/drawing/2014/main" val="4079339936"/>
                    </a:ext>
                  </a:extLst>
                </a:gridCol>
              </a:tblGrid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/>
                        <a:t>CUSTOM_PRO</a:t>
                      </a:r>
                      <a:r>
                        <a:rPr lang="zh-CN" altLang="en-US" sz="2800" dirty="0"/>
                        <a:t>协议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支持多窗口、多曲线的万能自定义文本协议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62671"/>
                  </a:ext>
                </a:extLst>
              </a:tr>
              <a:tr h="1048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规则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关键词</a:t>
                      </a:r>
                      <a:r>
                        <a:rPr lang="en-US" altLang="zh-CN" sz="2800" dirty="0"/>
                        <a:t>, </a:t>
                      </a:r>
                      <a:r>
                        <a:rPr lang="zh-CN" altLang="en-US" sz="2800" dirty="0"/>
                        <a:t>控制字符序列</a:t>
                      </a:r>
                      <a:r>
                        <a:rPr lang="en-US" altLang="zh-CN" sz="2800" dirty="0"/>
                        <a:t>, X</a:t>
                      </a:r>
                      <a:r>
                        <a:rPr lang="zh-CN" altLang="en-US" sz="2800" dirty="0"/>
                        <a:t>轴位置编号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459854"/>
                  </a:ext>
                </a:extLst>
              </a:tr>
              <a:tr h="188042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备注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确定数据在哪一行（通过关键词）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确定哪列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</a:rPr>
                        <a:t>数据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作为曲线（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轴）</a:t>
                      </a:r>
                      <a:endParaRPr lang="en-US" altLang="zh-CN" sz="2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确定哪个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</a:rPr>
                        <a:t>曲线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作为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</a:rPr>
                        <a:t>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47589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418BE8BB-58F9-B915-8499-6FFC2A5AC33A}"/>
              </a:ext>
            </a:extLst>
          </p:cNvPr>
          <p:cNvSpPr txBox="1"/>
          <p:nvPr/>
        </p:nvSpPr>
        <p:spPr>
          <a:xfrm>
            <a:off x="677177" y="4527688"/>
            <a:ext cx="951964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400" dirty="0"/>
              <a:t>例：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&lt;1 sec&gt; channel3: vol=5V cur=6A pow=30w</a:t>
            </a:r>
          </a:p>
          <a:p>
            <a:pPr marL="0" indent="0">
              <a:buNone/>
            </a:pPr>
            <a:r>
              <a:rPr lang="en-US" altLang="zh-CN" sz="2400" dirty="0"/>
              <a:t>&lt;1 sec&gt; channel4: vol=7V cur=8A pow=56w</a:t>
            </a:r>
          </a:p>
          <a:p>
            <a:pPr marL="0" indent="0">
              <a:buNone/>
            </a:pPr>
            <a:r>
              <a:rPr lang="en-US" altLang="zh-CN" sz="2400" dirty="0"/>
              <a:t>&lt;2 sec&gt; channel3: vol=5V cur=6A pow=30w</a:t>
            </a:r>
          </a:p>
          <a:p>
            <a:pPr marL="0" indent="0">
              <a:buNone/>
            </a:pPr>
            <a:r>
              <a:rPr lang="en-US" altLang="zh-CN" sz="2400" dirty="0"/>
              <a:t>&lt;2 sec&gt; channel4: vol=7V cur=8A pow=56w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77FFBC7-15E0-49AD-8E93-A48C70E513DC}"/>
              </a:ext>
            </a:extLst>
          </p:cNvPr>
          <p:cNvSpPr txBox="1"/>
          <p:nvPr/>
        </p:nvSpPr>
        <p:spPr>
          <a:xfrm>
            <a:off x="7524291" y="4662399"/>
            <a:ext cx="44527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000" dirty="0"/>
              <a:t>需求：</a:t>
            </a:r>
            <a:endParaRPr lang="en-US" altLang="zh-CN" sz="2000" dirty="0"/>
          </a:p>
          <a:p>
            <a:pPr marL="457200" indent="-457200">
              <a:buAutoNum type="arabicPeriod"/>
            </a:pPr>
            <a:r>
              <a:rPr lang="zh-CN" altLang="en-US" sz="2000" dirty="0"/>
              <a:t>提取绘制通道</a:t>
            </a:r>
            <a:r>
              <a:rPr lang="en-US" altLang="zh-CN" sz="2000" dirty="0"/>
              <a:t>3</a:t>
            </a:r>
            <a:r>
              <a:rPr lang="zh-CN" altLang="en-US" sz="2000" dirty="0"/>
              <a:t>的电压电流数据</a:t>
            </a:r>
            <a:endParaRPr lang="en-US" altLang="zh-CN" sz="2000" dirty="0"/>
          </a:p>
          <a:p>
            <a:pPr marL="457200" indent="-457200">
              <a:buFontTx/>
              <a:buAutoNum type="arabicPeriod"/>
            </a:pPr>
            <a:r>
              <a:rPr lang="zh-CN" altLang="en-US" sz="2000" dirty="0"/>
              <a:t>提取绘制通道</a:t>
            </a:r>
            <a:r>
              <a:rPr lang="en-US" altLang="zh-CN" sz="2000" dirty="0"/>
              <a:t>4</a:t>
            </a:r>
            <a:r>
              <a:rPr lang="zh-CN" altLang="en-US" sz="2000" dirty="0"/>
              <a:t>的功率数据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10137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EEBCD2-5498-E0D8-FD5E-BE37783AA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541491-D03E-0AE1-2435-B1125303706A}"/>
              </a:ext>
            </a:extLst>
          </p:cNvPr>
          <p:cNvSpPr txBox="1"/>
          <p:nvPr/>
        </p:nvSpPr>
        <p:spPr>
          <a:xfrm>
            <a:off x="838200" y="1523941"/>
            <a:ext cx="9853918" cy="373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快速入门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软件基本用法（数据可视化相关）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如何选择协议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不出图排查清单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基础概念介绍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教程演示方法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各协议讲解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507226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EEBCD2-5498-E0D8-FD5E-BE37783AA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快速入门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541491-D03E-0AE1-2435-B1125303706A}"/>
              </a:ext>
            </a:extLst>
          </p:cNvPr>
          <p:cNvSpPr txBox="1"/>
          <p:nvPr/>
        </p:nvSpPr>
        <p:spPr>
          <a:xfrm>
            <a:off x="838200" y="1523941"/>
            <a:ext cx="9853918" cy="4662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1. </a:t>
            </a:r>
            <a:r>
              <a:rPr lang="zh-CN" altLang="en-US" sz="2000" dirty="0">
                <a:solidFill>
                  <a:srgbClr val="FF0000"/>
                </a:solidFill>
              </a:rPr>
              <a:t>了解软件基本用法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</a:t>
            </a:r>
            <a:r>
              <a:rPr lang="zh-CN" altLang="en-US" sz="2000" dirty="0"/>
              <a:t>. </a:t>
            </a:r>
            <a:r>
              <a:rPr lang="zh-CN" altLang="en-US" sz="2000" dirty="0">
                <a:solidFill>
                  <a:srgbClr val="FF0000"/>
                </a:solidFill>
              </a:rPr>
              <a:t>确定自己需要的协议</a:t>
            </a:r>
            <a:r>
              <a:rPr lang="zh-CN" altLang="en-US" sz="2000" dirty="0"/>
              <a:t>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    - 参考压缩包里的协议选择分支图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    - </a:t>
            </a:r>
            <a:r>
              <a:rPr lang="zh-CN" altLang="en-US" sz="2000" dirty="0"/>
              <a:t>文本数据建议选择</a:t>
            </a:r>
            <a:r>
              <a:rPr lang="en-US" altLang="zh-CN" sz="2000" dirty="0" err="1"/>
              <a:t>CUSTOM_Pro</a:t>
            </a:r>
            <a:r>
              <a:rPr lang="en-US" altLang="zh-CN" sz="2000" dirty="0"/>
              <a:t>(</a:t>
            </a:r>
            <a:r>
              <a:rPr lang="zh-CN" altLang="en-US" sz="2000" dirty="0"/>
              <a:t>最强</a:t>
            </a:r>
            <a:r>
              <a:rPr lang="en-US" altLang="zh-CN" sz="2000" dirty="0"/>
              <a:t>)</a:t>
            </a:r>
            <a:r>
              <a:rPr lang="zh-CN" altLang="en-US" sz="2000" dirty="0"/>
              <a:t>、</a:t>
            </a:r>
            <a:r>
              <a:rPr lang="en-US" altLang="zh-CN" sz="2000" dirty="0"/>
              <a:t>TEXT</a:t>
            </a:r>
            <a:r>
              <a:rPr lang="zh-CN" altLang="en-US" sz="2000" dirty="0"/>
              <a:t>（适中）、</a:t>
            </a:r>
            <a:r>
              <a:rPr lang="en-US" altLang="zh-CN" sz="2000" dirty="0"/>
              <a:t>CSV(</a:t>
            </a:r>
            <a:r>
              <a:rPr lang="zh-CN" altLang="en-US" sz="2000" dirty="0"/>
              <a:t>最简单</a:t>
            </a:r>
            <a:r>
              <a:rPr lang="en-US" altLang="zh-CN" sz="2000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    - HEX</a:t>
            </a:r>
            <a:r>
              <a:rPr lang="zh-CN" altLang="en-US" sz="2000" dirty="0"/>
              <a:t>数据建议选择</a:t>
            </a:r>
            <a:r>
              <a:rPr lang="en-US" altLang="zh-CN" sz="2000" dirty="0" err="1"/>
              <a:t>ModbusRTU</a:t>
            </a:r>
            <a:r>
              <a:rPr lang="en-US" altLang="zh-CN" sz="2000" dirty="0"/>
              <a:t>(</a:t>
            </a:r>
            <a:r>
              <a:rPr lang="zh-CN" altLang="en-US" sz="2000" dirty="0"/>
              <a:t>最强</a:t>
            </a:r>
            <a:r>
              <a:rPr lang="en-US" altLang="zh-CN" sz="2000" dirty="0"/>
              <a:t>)</a:t>
            </a:r>
            <a:r>
              <a:rPr lang="zh-CN" altLang="en-US" sz="2000" dirty="0"/>
              <a:t>、</a:t>
            </a:r>
            <a:r>
              <a:rPr lang="en-US" altLang="zh-CN" sz="2000" dirty="0"/>
              <a:t>FLOAT(</a:t>
            </a:r>
            <a:r>
              <a:rPr lang="zh-CN" altLang="en-US" sz="2000" dirty="0"/>
              <a:t>最简单</a:t>
            </a:r>
            <a:r>
              <a:rPr lang="en-US" altLang="zh-CN" sz="2000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3</a:t>
            </a:r>
            <a:r>
              <a:rPr lang="zh-CN" altLang="en-US" sz="2000" dirty="0"/>
              <a:t>. </a:t>
            </a:r>
            <a:r>
              <a:rPr lang="zh-CN" altLang="en-US" sz="2000" dirty="0">
                <a:solidFill>
                  <a:srgbClr val="FF0000"/>
                </a:solidFill>
              </a:rPr>
              <a:t>了解所选协议的具体格式</a:t>
            </a:r>
            <a:r>
              <a:rPr lang="zh-CN" altLang="en-US" sz="2000" dirty="0"/>
              <a:t>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    - 简易版：软件主页面main窗口有快速教程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    - 详细版：观看本教程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    - 压缩包里有数据demo和编程demo，可以用来参考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    - 软件内帮助按钮下有使用教程（快捷键</a:t>
            </a:r>
            <a:r>
              <a:rPr lang="en-US" altLang="zh-CN" sz="2000" dirty="0"/>
              <a:t>F1</a:t>
            </a:r>
            <a:r>
              <a:rPr lang="zh-CN" altLang="en-US" sz="2000" dirty="0"/>
              <a:t>）。</a:t>
            </a:r>
          </a:p>
        </p:txBody>
      </p:sp>
    </p:spTree>
    <p:extLst>
      <p:ext uri="{BB962C8B-B14F-4D97-AF65-F5344CB8AC3E}">
        <p14:creationId xmlns:p14="http://schemas.microsoft.com/office/powerpoint/2010/main" val="137208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763693-045D-067B-841F-818489D2F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绘图窗口和文本窗口的概念</a:t>
            </a:r>
            <a:endParaRPr lang="en-US" altLang="zh-CN" dirty="0"/>
          </a:p>
          <a:p>
            <a:r>
              <a:rPr lang="zh-CN" altLang="en-US" dirty="0"/>
              <a:t>单窗口最多支持</a:t>
            </a:r>
            <a:r>
              <a:rPr lang="en-US" altLang="zh-CN" dirty="0"/>
              <a:t>16</a:t>
            </a:r>
            <a:r>
              <a:rPr lang="zh-CN" altLang="en-US" dirty="0"/>
              <a:t>条曲线</a:t>
            </a:r>
            <a:endParaRPr lang="en-US" altLang="zh-CN" dirty="0"/>
          </a:p>
          <a:p>
            <a:r>
              <a:rPr lang="zh-CN" altLang="en-US" dirty="0"/>
              <a:t>快速使用指导</a:t>
            </a:r>
            <a:endParaRPr lang="en-US" altLang="zh-CN" dirty="0"/>
          </a:p>
          <a:p>
            <a:pPr lvl="1"/>
            <a:r>
              <a:rPr lang="zh-CN" altLang="en-US" dirty="0"/>
              <a:t>右键快捷操作</a:t>
            </a:r>
            <a:endParaRPr lang="en-US" altLang="zh-CN" dirty="0"/>
          </a:p>
          <a:p>
            <a:pPr lvl="1"/>
            <a:r>
              <a:rPr lang="zh-CN" altLang="en-US" dirty="0"/>
              <a:t>轴、轴标签、图例调整</a:t>
            </a:r>
            <a:endParaRPr lang="en-US" altLang="zh-CN" dirty="0"/>
          </a:p>
          <a:p>
            <a:pPr lvl="1"/>
            <a:r>
              <a:rPr lang="zh-CN" altLang="en-US" dirty="0"/>
              <a:t>时间戳模式</a:t>
            </a:r>
            <a:endParaRPr lang="en-US" altLang="zh-CN" dirty="0"/>
          </a:p>
          <a:p>
            <a:pPr lvl="1"/>
            <a:r>
              <a:rPr lang="zh-CN" altLang="en-US" dirty="0"/>
              <a:t>频谱图</a:t>
            </a:r>
            <a:endParaRPr lang="en-US" altLang="zh-CN" dirty="0"/>
          </a:p>
          <a:p>
            <a:pPr lvl="1"/>
            <a:r>
              <a:rPr lang="zh-CN" altLang="en-US" dirty="0"/>
              <a:t>数值显示器</a:t>
            </a:r>
            <a:endParaRPr lang="en-US" altLang="zh-CN" dirty="0"/>
          </a:p>
          <a:p>
            <a:r>
              <a:rPr lang="zh-CN" altLang="en-US" dirty="0"/>
              <a:t>兼容性设置</a:t>
            </a:r>
            <a:endParaRPr lang="en-US" altLang="zh-CN" dirty="0"/>
          </a:p>
          <a:p>
            <a:r>
              <a:rPr lang="zh-CN" altLang="en-US" dirty="0"/>
              <a:t>数据导出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8582D32D-8AB2-2F7F-EDA5-708FB509F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软件基本用法（数据可视化相关）</a:t>
            </a:r>
          </a:p>
        </p:txBody>
      </p:sp>
    </p:spTree>
    <p:extLst>
      <p:ext uri="{BB962C8B-B14F-4D97-AF65-F5344CB8AC3E}">
        <p14:creationId xmlns:p14="http://schemas.microsoft.com/office/powerpoint/2010/main" val="2557721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3CD1116-3A63-43E3-8FE2-B146E433B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178" y="0"/>
            <a:ext cx="9077643" cy="6858000"/>
          </a:xfrm>
          <a:prstGeom prst="rect">
            <a:avLst/>
          </a:prstGeom>
        </p:spPr>
      </p:pic>
      <p:sp>
        <p:nvSpPr>
          <p:cNvPr id="14" name="标题 1">
            <a:extLst>
              <a:ext uri="{FF2B5EF4-FFF2-40B4-BE49-F238E27FC236}">
                <a16:creationId xmlns:a16="http://schemas.microsoft.com/office/drawing/2014/main" id="{272CD462-0652-6D45-DFC9-65156B2B0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如何选择协议</a:t>
            </a:r>
          </a:p>
        </p:txBody>
      </p:sp>
    </p:spTree>
    <p:extLst>
      <p:ext uri="{BB962C8B-B14F-4D97-AF65-F5344CB8AC3E}">
        <p14:creationId xmlns:p14="http://schemas.microsoft.com/office/powerpoint/2010/main" val="1012245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EEBCD2-5498-E0D8-FD5E-BE37783AA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不出图排查清单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541491-D03E-0AE1-2435-B1125303706A}"/>
              </a:ext>
            </a:extLst>
          </p:cNvPr>
          <p:cNvSpPr txBox="1"/>
          <p:nvPr/>
        </p:nvSpPr>
        <p:spPr>
          <a:xfrm>
            <a:off x="838200" y="1523941"/>
            <a:ext cx="9853918" cy="4662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确认纸飞机是否收到了数据？</a:t>
            </a:r>
            <a:endParaRPr lang="en-US" altLang="zh-CN" sz="2000" dirty="0"/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en-US" altLang="zh-CN" sz="2000" dirty="0"/>
              <a:t>main</a:t>
            </a:r>
            <a:r>
              <a:rPr lang="zh-CN" altLang="en-US" sz="2000" dirty="0"/>
              <a:t>窗口是否有数据显示？</a:t>
            </a:r>
            <a:endParaRPr lang="en-US" altLang="zh-CN" sz="2000" dirty="0"/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软件右下角</a:t>
            </a:r>
            <a:r>
              <a:rPr lang="en-US" altLang="zh-CN" sz="2000" dirty="0"/>
              <a:t>R:</a:t>
            </a:r>
            <a:r>
              <a:rPr lang="zh-CN" altLang="en-US" sz="2000" dirty="0"/>
              <a:t> 计数是否增加？</a:t>
            </a:r>
            <a:endParaRPr lang="en-US" altLang="zh-CN" sz="2000" dirty="0"/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软件左下角是否有暂停刷新？</a:t>
            </a:r>
            <a:endParaRPr lang="en-US" altLang="zh-CN" sz="20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数据是否满足协议要求？</a:t>
            </a:r>
            <a:endParaRPr lang="en-US" altLang="zh-CN" sz="2000" dirty="0"/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仔细阅读协议</a:t>
            </a:r>
            <a:endParaRPr lang="en-US" altLang="zh-CN" sz="20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当前绘图窗口是否选择正确？</a:t>
            </a:r>
            <a:endParaRPr lang="en-US" altLang="zh-CN" sz="2000" dirty="0"/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理解绘图窗口的概念</a:t>
            </a:r>
            <a:endParaRPr lang="en-US" altLang="zh-CN" sz="20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altLang="zh-CN" sz="2000" dirty="0"/>
              <a:t>X</a:t>
            </a:r>
            <a:r>
              <a:rPr lang="zh-CN" altLang="en-US" sz="2000" dirty="0"/>
              <a:t>轴范围是否调的太长？</a:t>
            </a:r>
            <a:endParaRPr lang="en-US" altLang="zh-CN" sz="2000" dirty="0"/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zh-CN" altLang="en-US" sz="2000" dirty="0"/>
              <a:t>使用滚轮可以调整</a:t>
            </a:r>
            <a:r>
              <a:rPr lang="en-US" altLang="zh-CN" sz="2000" dirty="0"/>
              <a:t>X</a:t>
            </a:r>
            <a:r>
              <a:rPr lang="zh-CN" altLang="en-US" sz="2000" dirty="0"/>
              <a:t>轴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214EDBB-B666-0EE6-0548-B2C9E3725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115" y="855587"/>
            <a:ext cx="6634276" cy="535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2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8B91E8-8CAD-47D2-9BEC-0942428A7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基础概念介绍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17001F-FD7A-452C-B138-39ED188B6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如何区分</a:t>
            </a:r>
            <a:r>
              <a:rPr lang="en-US" altLang="zh-CN" dirty="0"/>
              <a:t>HEX</a:t>
            </a:r>
            <a:r>
              <a:rPr lang="zh-CN" altLang="en-US" dirty="0"/>
              <a:t>数据（二进制数据）和文本数据（字符串）？</a:t>
            </a:r>
            <a:endParaRPr lang="en-US" altLang="zh-CN" dirty="0"/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HEX</a:t>
            </a:r>
            <a:r>
              <a:rPr lang="zh-CN" altLang="en-US" dirty="0">
                <a:solidFill>
                  <a:srgbClr val="FF0000"/>
                </a:solidFill>
              </a:rPr>
              <a:t>数据必须要勾选</a:t>
            </a:r>
            <a:r>
              <a:rPr lang="en-US" altLang="zh-CN" dirty="0">
                <a:solidFill>
                  <a:srgbClr val="FF0000"/>
                </a:solidFill>
              </a:rPr>
              <a:t>HEX</a:t>
            </a:r>
            <a:r>
              <a:rPr lang="zh-CN" altLang="en-US" dirty="0">
                <a:solidFill>
                  <a:srgbClr val="FF0000"/>
                </a:solidFill>
              </a:rPr>
              <a:t>显示，否则呈现出乱码现象。</a:t>
            </a:r>
            <a:endParaRPr lang="en-US" altLang="zh-CN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什么是字节序（大端和小端）？</a:t>
            </a:r>
            <a:endParaRPr lang="en-US" altLang="zh-CN" dirty="0"/>
          </a:p>
          <a:p>
            <a:pPr lvl="1"/>
            <a:r>
              <a:rPr lang="zh-CN" altLang="en-US" dirty="0"/>
              <a:t>使用</a:t>
            </a:r>
            <a:r>
              <a:rPr lang="en-US" altLang="zh-CN" dirty="0"/>
              <a:t>1</a:t>
            </a:r>
            <a:r>
              <a:rPr lang="zh-CN" altLang="en-US" dirty="0"/>
              <a:t>个以上字节表示的数据在传输时需考虑先传输哪一个（如</a:t>
            </a:r>
            <a:r>
              <a:rPr lang="en-US" altLang="zh-CN" dirty="0"/>
              <a:t>0x0123</a:t>
            </a:r>
            <a:r>
              <a:rPr lang="zh-CN" altLang="en-US" dirty="0"/>
              <a:t>）。</a:t>
            </a:r>
            <a:endParaRPr lang="en-US" altLang="zh-CN" dirty="0"/>
          </a:p>
          <a:p>
            <a:pPr lvl="1"/>
            <a:r>
              <a:rPr lang="zh-CN" altLang="en-US" dirty="0"/>
              <a:t>若高位先传，即</a:t>
            </a:r>
            <a:r>
              <a:rPr lang="en-US" altLang="zh-CN" dirty="0"/>
              <a:t>0x01</a:t>
            </a:r>
            <a:r>
              <a:rPr lang="zh-CN" altLang="en-US" dirty="0"/>
              <a:t>，则为大端模式</a:t>
            </a:r>
            <a:endParaRPr lang="en-US" altLang="zh-CN" dirty="0"/>
          </a:p>
          <a:p>
            <a:pPr lvl="1"/>
            <a:r>
              <a:rPr lang="zh-CN" altLang="en-US" dirty="0"/>
              <a:t>若低位先传，即</a:t>
            </a:r>
            <a:r>
              <a:rPr lang="en-US" altLang="zh-CN" dirty="0"/>
              <a:t>0x23</a:t>
            </a:r>
            <a:r>
              <a:rPr lang="zh-CN" altLang="en-US" dirty="0"/>
              <a:t>，则为小端模式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4515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9A2FEA0D-23CF-784D-4B1A-55E1E2B29E7B}"/>
              </a:ext>
            </a:extLst>
          </p:cNvPr>
          <p:cNvSpPr/>
          <p:nvPr/>
        </p:nvSpPr>
        <p:spPr>
          <a:xfrm>
            <a:off x="896224" y="1682703"/>
            <a:ext cx="3136083" cy="18229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B07FABB-E458-485C-F2C1-519D911F1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教程演示方法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BBD2A18-D5E2-15FE-4FCC-C5760B8B822B}"/>
              </a:ext>
            </a:extLst>
          </p:cNvPr>
          <p:cNvSpPr/>
          <p:nvPr/>
        </p:nvSpPr>
        <p:spPr>
          <a:xfrm>
            <a:off x="1737918" y="1863215"/>
            <a:ext cx="1942051" cy="863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纸飞机调试助手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F43E75E-BD66-73BC-0F40-F34F1315CC1B}"/>
              </a:ext>
            </a:extLst>
          </p:cNvPr>
          <p:cNvSpPr txBox="1"/>
          <p:nvPr/>
        </p:nvSpPr>
        <p:spPr>
          <a:xfrm>
            <a:off x="1048623" y="1996296"/>
            <a:ext cx="53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PC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855724B-6DA6-5919-1DCB-C401EC499250}"/>
              </a:ext>
            </a:extLst>
          </p:cNvPr>
          <p:cNvSpPr/>
          <p:nvPr/>
        </p:nvSpPr>
        <p:spPr>
          <a:xfrm>
            <a:off x="3117907" y="2946337"/>
            <a:ext cx="914400" cy="3579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串口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EBD20FC-7FF4-7FDD-6BDE-636917CE08FE}"/>
              </a:ext>
            </a:extLst>
          </p:cNvPr>
          <p:cNvSpPr/>
          <p:nvPr/>
        </p:nvSpPr>
        <p:spPr>
          <a:xfrm>
            <a:off x="6006517" y="2004281"/>
            <a:ext cx="1942051" cy="863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下位机</a:t>
            </a:r>
          </a:p>
        </p:txBody>
      </p:sp>
      <p:cxnSp>
        <p:nvCxnSpPr>
          <p:cNvPr id="18" name="连接符: 肘形 17">
            <a:extLst>
              <a:ext uri="{FF2B5EF4-FFF2-40B4-BE49-F238E27FC236}">
                <a16:creationId xmlns:a16="http://schemas.microsoft.com/office/drawing/2014/main" id="{507AEC85-C40C-89B9-4406-93A37803EA58}"/>
              </a:ext>
            </a:extLst>
          </p:cNvPr>
          <p:cNvCxnSpPr>
            <a:cxnSpLocks/>
            <a:stCxn id="11" idx="2"/>
            <a:endCxn id="14" idx="1"/>
          </p:cNvCxnSpPr>
          <p:nvPr/>
        </p:nvCxnSpPr>
        <p:spPr>
          <a:xfrm rot="16200000" flipH="1">
            <a:off x="2714261" y="2721657"/>
            <a:ext cx="398328" cy="40896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连接符: 曲线 22">
            <a:extLst>
              <a:ext uri="{FF2B5EF4-FFF2-40B4-BE49-F238E27FC236}">
                <a16:creationId xmlns:a16="http://schemas.microsoft.com/office/drawing/2014/main" id="{F5237EE0-4CDB-50F2-2EF4-0D7EAF17F67E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016227" y="2436161"/>
            <a:ext cx="1990290" cy="607831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3230CB2A-70BB-F936-296F-4BF393BEA0D7}"/>
              </a:ext>
            </a:extLst>
          </p:cNvPr>
          <p:cNvSpPr txBox="1"/>
          <p:nvPr/>
        </p:nvSpPr>
        <p:spPr>
          <a:xfrm>
            <a:off x="4401870" y="2523470"/>
            <a:ext cx="622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TX</a:t>
            </a:r>
            <a:r>
              <a:rPr lang="zh-CN" altLang="en-US" sz="1100" dirty="0"/>
              <a:t>线缆</a:t>
            </a:r>
          </a:p>
        </p:txBody>
      </p:sp>
      <p:cxnSp>
        <p:nvCxnSpPr>
          <p:cNvPr id="3" name="连接符: 曲线 2">
            <a:extLst>
              <a:ext uri="{FF2B5EF4-FFF2-40B4-BE49-F238E27FC236}">
                <a16:creationId xmlns:a16="http://schemas.microsoft.com/office/drawing/2014/main" id="{FED7BE0A-1845-A8BF-1C41-57E82842BA63}"/>
              </a:ext>
            </a:extLst>
          </p:cNvPr>
          <p:cNvCxnSpPr>
            <a:cxnSpLocks/>
          </p:cNvCxnSpPr>
          <p:nvPr/>
        </p:nvCxnSpPr>
        <p:spPr>
          <a:xfrm flipV="1">
            <a:off x="4032307" y="2523470"/>
            <a:ext cx="1974210" cy="689142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8DBA04CD-A47C-ED22-FCF3-F677F1623F56}"/>
              </a:ext>
            </a:extLst>
          </p:cNvPr>
          <p:cNvSpPr txBox="1"/>
          <p:nvPr/>
        </p:nvSpPr>
        <p:spPr>
          <a:xfrm>
            <a:off x="4930626" y="2970654"/>
            <a:ext cx="7762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RX</a:t>
            </a:r>
            <a:r>
              <a:rPr lang="zh-CN" altLang="en-US" sz="1100" dirty="0"/>
              <a:t>线缆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A722D9F-6C48-C7EB-7F0C-A1E1E9E9097B}"/>
              </a:ext>
            </a:extLst>
          </p:cNvPr>
          <p:cNvSpPr/>
          <p:nvPr/>
        </p:nvSpPr>
        <p:spPr>
          <a:xfrm>
            <a:off x="896224" y="4380952"/>
            <a:ext cx="3136083" cy="18229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6511A06-DD61-E3A8-703C-DD360EE0533E}"/>
              </a:ext>
            </a:extLst>
          </p:cNvPr>
          <p:cNvSpPr/>
          <p:nvPr/>
        </p:nvSpPr>
        <p:spPr>
          <a:xfrm>
            <a:off x="1737918" y="4561464"/>
            <a:ext cx="1942051" cy="863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纸飞机调试助手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2C44DF0-B95E-D256-042A-333897E3E99C}"/>
              </a:ext>
            </a:extLst>
          </p:cNvPr>
          <p:cNvSpPr txBox="1"/>
          <p:nvPr/>
        </p:nvSpPr>
        <p:spPr>
          <a:xfrm>
            <a:off x="1048623" y="4694545"/>
            <a:ext cx="53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PC</a:t>
            </a:r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8DD822A-D522-5DD8-31EA-C874F97FE526}"/>
              </a:ext>
            </a:extLst>
          </p:cNvPr>
          <p:cNvSpPr/>
          <p:nvPr/>
        </p:nvSpPr>
        <p:spPr>
          <a:xfrm>
            <a:off x="3117907" y="5644586"/>
            <a:ext cx="914400" cy="3579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串口</a:t>
            </a:r>
          </a:p>
        </p:txBody>
      </p:sp>
      <p:cxnSp>
        <p:nvCxnSpPr>
          <p:cNvPr id="19" name="连接符: 肘形 18">
            <a:extLst>
              <a:ext uri="{FF2B5EF4-FFF2-40B4-BE49-F238E27FC236}">
                <a16:creationId xmlns:a16="http://schemas.microsoft.com/office/drawing/2014/main" id="{E6B0831A-8015-D382-C11D-F3F929C070CE}"/>
              </a:ext>
            </a:extLst>
          </p:cNvPr>
          <p:cNvCxnSpPr>
            <a:cxnSpLocks/>
            <a:stCxn id="8" idx="2"/>
            <a:endCxn id="15" idx="1"/>
          </p:cNvCxnSpPr>
          <p:nvPr/>
        </p:nvCxnSpPr>
        <p:spPr>
          <a:xfrm rot="16200000" flipH="1">
            <a:off x="2714261" y="5419906"/>
            <a:ext cx="398328" cy="40896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2A050902-0F1A-AD4D-9D2E-504D378F5E05}"/>
              </a:ext>
            </a:extLst>
          </p:cNvPr>
          <p:cNvSpPr txBox="1"/>
          <p:nvPr/>
        </p:nvSpPr>
        <p:spPr>
          <a:xfrm>
            <a:off x="4728992" y="5702691"/>
            <a:ext cx="1367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TX</a:t>
            </a:r>
            <a:r>
              <a:rPr lang="zh-CN" altLang="en-US" sz="1100" dirty="0"/>
              <a:t>短接</a:t>
            </a:r>
            <a:r>
              <a:rPr lang="en-US" altLang="zh-CN" sz="1100" dirty="0"/>
              <a:t>RX</a:t>
            </a:r>
            <a:r>
              <a:rPr lang="zh-CN" altLang="en-US" sz="1100" dirty="0"/>
              <a:t>线缆</a:t>
            </a:r>
          </a:p>
        </p:txBody>
      </p:sp>
      <p:sp>
        <p:nvSpPr>
          <p:cNvPr id="59" name="弧形 58">
            <a:extLst>
              <a:ext uri="{FF2B5EF4-FFF2-40B4-BE49-F238E27FC236}">
                <a16:creationId xmlns:a16="http://schemas.microsoft.com/office/drawing/2014/main" id="{1A620281-B24C-5D2E-C154-20849B40EAFB}"/>
              </a:ext>
            </a:extLst>
          </p:cNvPr>
          <p:cNvSpPr/>
          <p:nvPr/>
        </p:nvSpPr>
        <p:spPr>
          <a:xfrm rot="10800000" flipH="1" flipV="1">
            <a:off x="3335621" y="5702691"/>
            <a:ext cx="1393371" cy="261610"/>
          </a:xfrm>
          <a:prstGeom prst="arc">
            <a:avLst>
              <a:gd name="adj1" fmla="val 16200000"/>
              <a:gd name="adj2" fmla="val 5778437"/>
            </a:avLst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11BAB2C-5DA1-42DB-9876-A77558F83541}"/>
              </a:ext>
            </a:extLst>
          </p:cNvPr>
          <p:cNvSpPr txBox="1"/>
          <p:nvPr/>
        </p:nvSpPr>
        <p:spPr>
          <a:xfrm>
            <a:off x="3383802" y="3686116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1. </a:t>
            </a:r>
            <a:r>
              <a:rPr lang="zh-CN" altLang="en-US" dirty="0"/>
              <a:t>正常应用形式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5AA7F0E-3C34-4C3D-B7ED-E241C2FA6AD2}"/>
              </a:ext>
            </a:extLst>
          </p:cNvPr>
          <p:cNvSpPr txBox="1"/>
          <p:nvPr/>
        </p:nvSpPr>
        <p:spPr>
          <a:xfrm>
            <a:off x="3376361" y="6360861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2. </a:t>
            </a:r>
            <a:r>
              <a:rPr lang="zh-CN" altLang="en-US" dirty="0"/>
              <a:t>演示应用形式</a:t>
            </a:r>
          </a:p>
        </p:txBody>
      </p:sp>
    </p:spTree>
    <p:extLst>
      <p:ext uri="{BB962C8B-B14F-4D97-AF65-F5344CB8AC3E}">
        <p14:creationId xmlns:p14="http://schemas.microsoft.com/office/powerpoint/2010/main" val="3421971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76D927-CFB2-8377-1E47-B25E80480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altLang="zh-CN" dirty="0"/>
              <a:t># </a:t>
            </a:r>
            <a:r>
              <a:rPr lang="zh-CN" altLang="en-US" dirty="0"/>
              <a:t>协议讲解</a:t>
            </a:r>
          </a:p>
        </p:txBody>
      </p:sp>
    </p:spTree>
    <p:extLst>
      <p:ext uri="{BB962C8B-B14F-4D97-AF65-F5344CB8AC3E}">
        <p14:creationId xmlns:p14="http://schemas.microsoft.com/office/powerpoint/2010/main" val="1728509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6044</TotalTime>
  <Words>1385</Words>
  <Application>Microsoft Office PowerPoint</Application>
  <PresentationFormat>宽屏</PresentationFormat>
  <Paragraphs>255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等线</vt:lpstr>
      <vt:lpstr>等线 Light</vt:lpstr>
      <vt:lpstr>Arial</vt:lpstr>
      <vt:lpstr>Office 主题​​</vt:lpstr>
      <vt:lpstr>纸飞机串口调试助手 绘图讲解</vt:lpstr>
      <vt:lpstr>目录</vt:lpstr>
      <vt:lpstr>快速入门</vt:lpstr>
      <vt:lpstr>软件基本用法（数据可视化相关）</vt:lpstr>
      <vt:lpstr>如何选择协议</vt:lpstr>
      <vt:lpstr>不出图排查清单</vt:lpstr>
      <vt:lpstr>基础概念介绍</vt:lpstr>
      <vt:lpstr>教程演示方法</vt:lpstr>
      <vt:lpstr># 协议讲解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纸飞机 绘图方法演示</dc:title>
  <dc:creator>岳 英豪</dc:creator>
  <cp:lastModifiedBy>inhowe.yue</cp:lastModifiedBy>
  <cp:revision>96</cp:revision>
  <dcterms:created xsi:type="dcterms:W3CDTF">2022-01-20T18:39:56Z</dcterms:created>
  <dcterms:modified xsi:type="dcterms:W3CDTF">2023-05-07T17:18:08Z</dcterms:modified>
</cp:coreProperties>
</file>